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50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F8A0B06-4E13-44A1-82BF-42723AE68813}">
          <p14:sldIdLst>
            <p14:sldId id="560"/>
            <p14:sldId id="561"/>
            <p14:sldId id="594"/>
          </p14:sldIdLst>
        </p14:section>
        <p14:section name="Declaring and Invoking Methods" id="{8301E940-4394-4BA5-BCB0-1C993E8D6532}">
          <p14:sldIdLst>
            <p14:sldId id="562"/>
            <p14:sldId id="601"/>
            <p14:sldId id="573"/>
            <p14:sldId id="595"/>
            <p14:sldId id="613"/>
            <p14:sldId id="629"/>
            <p14:sldId id="630"/>
            <p14:sldId id="631"/>
          </p14:sldIdLst>
        </p14:section>
        <p14:section name="Methods with Parameters" id="{06814317-9113-49ED-9B36-2C3616246E58}">
          <p14:sldIdLst>
            <p14:sldId id="611"/>
            <p14:sldId id="579"/>
            <p14:sldId id="624"/>
            <p14:sldId id="614"/>
            <p14:sldId id="615"/>
            <p14:sldId id="578"/>
            <p14:sldId id="617"/>
            <p14:sldId id="618"/>
            <p14:sldId id="619"/>
            <p14:sldId id="602"/>
            <p14:sldId id="621"/>
          </p14:sldIdLst>
        </p14:section>
        <p14:section name="Returning Values from Methods" id="{768F46D0-5F2A-479C-9BFC-E5D7D3ADEED6}">
          <p14:sldIdLst>
            <p14:sldId id="584"/>
            <p14:sldId id="577"/>
            <p14:sldId id="627"/>
            <p14:sldId id="625"/>
            <p14:sldId id="587"/>
            <p14:sldId id="576"/>
            <p14:sldId id="623"/>
            <p14:sldId id="585"/>
          </p14:sldIdLst>
        </p14:section>
        <p14:section name="Overloading Methods" id="{C97211C1-4529-4D97-9A79-2057BEAD90E7}">
          <p14:sldIdLst>
            <p14:sldId id="588"/>
            <p14:sldId id="589"/>
            <p14:sldId id="626"/>
            <p14:sldId id="649"/>
            <p14:sldId id="628"/>
            <p14:sldId id="646"/>
          </p14:sldIdLst>
        </p14:section>
        <p14:section name="Program Execution Flow" id="{AD939C48-C2F8-48A0-9B9D-88468017A465}">
          <p14:sldIdLst>
            <p14:sldId id="632"/>
            <p14:sldId id="622"/>
            <p14:sldId id="637"/>
            <p14:sldId id="636"/>
          </p14:sldIdLst>
        </p14:section>
        <p14:section name="Debugging the Code" id="{36C9270D-F21D-429A-9BAC-29E93EBE85DB}">
          <p14:sldIdLst>
            <p14:sldId id="638"/>
            <p14:sldId id="639"/>
            <p14:sldId id="640"/>
            <p14:sldId id="641"/>
            <p14:sldId id="642"/>
          </p14:sldIdLst>
        </p14:section>
        <p14:section name="Methods - Naming and Best Practices" id="{454F8948-8D4C-4E7C-B40C-15C301B32B1C}">
          <p14:sldIdLst>
            <p14:sldId id="633"/>
            <p14:sldId id="634"/>
            <p14:sldId id="635"/>
            <p14:sldId id="590"/>
            <p14:sldId id="647"/>
            <p14:sldId id="648"/>
            <p14:sldId id="603"/>
          </p14:sldIdLst>
        </p14:section>
        <p14:section name="Conclusion" id="{381DF150-EE96-41EB-BAFD-045076DFA706}">
          <p14:sldIdLst>
            <p14:sldId id="591"/>
            <p14:sldId id="650"/>
            <p14:sldId id="605"/>
            <p14:sldId id="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767691"/>
    <a:srgbClr val="DA1C1C"/>
    <a:srgbClr val="C3A54D"/>
    <a:srgbClr val="AC2A14"/>
    <a:srgbClr val="7F7F7F"/>
    <a:srgbClr val="FFFFFF"/>
    <a:srgbClr val="C6C0AA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 autoAdjust="0"/>
  </p:normalViewPr>
  <p:slideViewPr>
    <p:cSldViewPr>
      <p:cViewPr varScale="1">
        <p:scale>
          <a:sx n="86" d="100"/>
          <a:sy n="86" d="100"/>
        </p:scale>
        <p:origin x="77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5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533400"/>
            <a:ext cx="7681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21938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28188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8337" y="3489294"/>
            <a:ext cx="5148188" cy="2890492"/>
            <a:chOff x="6418337" y="3489294"/>
            <a:chExt cx="5148188" cy="2890492"/>
          </a:xfrm>
        </p:grpSpPr>
        <p:pic>
          <p:nvPicPr>
            <p:cNvPr id="15" name="Picture Placeholder 9"/>
            <p:cNvPicPr>
              <a:picLocks noChangeAspect="1"/>
            </p:cNvPicPr>
            <p:nvPr/>
          </p:nvPicPr>
          <p:blipFill>
            <a:blip r:embed="rId9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6" name="Picture 2" descr="Резултат с изображение за functi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buFontTx/>
              <a:buAutoNum type="arabicPeriod"/>
              <a:tabLst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marL="712788" lvl="1" indent="-350838"/>
            <a:r>
              <a:rPr lang="en-US" dirty="0"/>
              <a:t>What is a Method? Why Use Methods?</a:t>
            </a:r>
          </a:p>
          <a:p>
            <a:pPr marL="712788" lvl="1" indent="-350838"/>
            <a:r>
              <a:rPr lang="en-US" dirty="0"/>
              <a:t>Declaring and Invoking Methods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712788" lvl="1" indent="-350838"/>
            <a:r>
              <a:rPr lang="en-US" dirty="0"/>
              <a:t>Passing Parameters and Returning Values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  <a:p>
            <a:pPr marL="452438" indent="-45243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and Program Flow</a:t>
            </a:r>
          </a:p>
          <a:p>
            <a:pPr marL="452438" indent="-452438">
              <a:buFontTx/>
              <a:buAutoNum type="arabicPeriod"/>
            </a:pPr>
            <a:r>
              <a:rPr lang="en-US" dirty="0"/>
              <a:t>Methods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/>
              <a:t> and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66" y="2355273"/>
            <a:ext cx="2901075" cy="3740727"/>
          </a:xfrm>
          <a:prstGeom prst="rect">
            <a:avLst/>
          </a:prstGeom>
        </p:spPr>
      </p:pic>
      <p:pic>
        <p:nvPicPr>
          <p:cNvPr id="8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1395005"/>
            <a:ext cx="1941430" cy="192053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60412" y="3733800"/>
            <a:ext cx="105300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Fahrenheit: 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fahrenheit = double.Parse(Console.ReadLine());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(fahrenheit);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Console.Write("Temperature in Celsius: {0:F2}", celsius);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809490"/>
            <a:ext cx="105300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FahrenheitToCelsius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degrees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celsius = (degrees - 32) * 5 / 9;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celsius;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836612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4660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9044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162838" y="394982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046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 dirty="0"/>
              <a:t>,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/>
              <a:t>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return width * height / 2;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54824"/>
            <a:ext cx="10515600" cy="214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width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height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(width, height));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fund-softuni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171796"/>
            <a:ext cx="1043940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static </a:t>
            </a:r>
            <a:r>
              <a:rPr lang="en-US" sz="2600"/>
              <a:t>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RaiseToPower</a:t>
            </a:r>
            <a:r>
              <a:rPr lang="en-US" sz="2600"/>
              <a:t>(double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600"/>
              <a:t>, int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sz="2600"/>
              <a:t>)</a:t>
            </a:r>
            <a:endParaRPr lang="en-US" sz="2600" dirty="0"/>
          </a:p>
          <a:p>
            <a:r>
              <a:rPr lang="en-US" sz="2600"/>
              <a:t>{</a:t>
            </a:r>
            <a:endParaRPr lang="en-US" sz="2600" dirty="0"/>
          </a:p>
          <a:p>
            <a:r>
              <a:rPr lang="en-US" sz="2600"/>
              <a:t>  double result = 1;</a:t>
            </a:r>
            <a:endParaRPr lang="en-US" sz="2600" dirty="0"/>
          </a:p>
          <a:p>
            <a:r>
              <a:rPr lang="en-US" sz="2600"/>
              <a:t>  for (int i = 0; i &lt; power; i++)</a:t>
            </a:r>
            <a:endParaRPr lang="en-US" sz="2600" dirty="0"/>
          </a:p>
          <a:p>
            <a:r>
              <a:rPr lang="en-US" sz="2600"/>
              <a:t>    result *= number;</a:t>
            </a:r>
            <a:endParaRPr lang="en-US" sz="2600" dirty="0"/>
          </a:p>
          <a:p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  return</a:t>
            </a:r>
            <a:r>
              <a:rPr lang="en-US" sz="2600"/>
              <a:t> result;</a:t>
            </a:r>
            <a:endParaRPr lang="en-US" sz="2600" dirty="0"/>
          </a:p>
          <a:p>
            <a:r>
              <a:rPr lang="en-US" sz="2600"/>
              <a:t>}</a:t>
            </a:r>
            <a:endParaRPr lang="en-US" sz="2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290184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290184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3264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267528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267528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0999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88744"/>
            <a:ext cx="8938472" cy="688256"/>
          </a:xfrm>
        </p:spPr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4894400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1143000"/>
            <a:ext cx="9427322" cy="3508326"/>
            <a:chOff x="845969" y="1312330"/>
            <a:chExt cx="9427322" cy="3508326"/>
          </a:xfrm>
        </p:grpSpPr>
        <p:grpSp>
          <p:nvGrpSpPr>
            <p:cNvPr id="6" name="Group 5"/>
            <p:cNvGrpSpPr/>
            <p:nvPr/>
          </p:nvGrpSpPr>
          <p:grpSpPr>
            <a:xfrm>
              <a:off x="6741435" y="1432931"/>
              <a:ext cx="3531856" cy="3268018"/>
              <a:chOff x="6741435" y="1432931"/>
              <a:chExt cx="3531856" cy="3268018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74351" y="1432931"/>
                <a:ext cx="3268018" cy="32680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435" y="1439726"/>
                <a:ext cx="3531856" cy="3250412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69" y="1312330"/>
              <a:ext cx="5689628" cy="3508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/>
              <a:t>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Debugger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trace</a:t>
            </a:r>
            <a:r>
              <a:rPr lang="en-US" dirty="0"/>
              <a:t> the code execution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</a:t>
            </a:r>
            <a:r>
              <a:rPr lang="en-US" dirty="0"/>
              <a:t>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81" y="1719262"/>
            <a:ext cx="6534150" cy="402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Naming 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A 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</a:t>
            </a:r>
            <a:br>
              <a:rPr lang="en-US" dirty="0"/>
            </a:br>
            <a:r>
              <a:rPr lang="en-US" dirty="0"/>
              <a:t>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340706"/>
            <a:ext cx="10426799" cy="2288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01000" y="5125886"/>
            <a:ext cx="2895600" cy="1098126"/>
          </a:xfrm>
          <a:prstGeom prst="wedgeRoundRectCallout">
            <a:avLst>
              <a:gd name="adj1" fmla="val -88954"/>
              <a:gd name="adj2" fmla="val -88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999412" y="5125889"/>
            <a:ext cx="2895600" cy="1098120"/>
          </a:xfrm>
          <a:prstGeom prst="wedgeRoundRectCallout">
            <a:avLst>
              <a:gd name="adj1" fmla="val -183988"/>
              <a:gd name="adj2" fmla="val 4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bodies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50011" y="311261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694171" y="271682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7011742" y="232573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https://judge.softuni.bg/Contests/Practice/Index/304#10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dirty="0"/>
              <a:t>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79" y="1752600"/>
            <a:ext cx="3413263" cy="25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Methods, Debugging and Troubleshooting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82589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2001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2910</Words>
  <Application>Microsoft Office PowerPoint</Application>
  <PresentationFormat>Custom</PresentationFormat>
  <Paragraphs>684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Methods, Debugging and Troubleshooting Code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Methods, Debugging and Troubleshooting Code</vt:lpstr>
      <vt:lpstr>License</vt:lpstr>
      <vt:lpstr>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Methods, Debugging and Troubleshooting Code</dc:title>
  <dc:subject>Programming Fundamentals Course</dc:subject>
  <dc:creator/>
  <cp:keywords>C#, programming, course, SoftUni, Software University</cp:keywords>
  <dc:description>https://softuni.bg/courses/programming-fundamentals</dc:description>
  <cp:lastModifiedBy/>
  <cp:revision>1</cp:revision>
  <dcterms:created xsi:type="dcterms:W3CDTF">2014-01-02T17:00:34Z</dcterms:created>
  <dcterms:modified xsi:type="dcterms:W3CDTF">2017-06-12T09:13:43Z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